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9394eeb8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2c9394eeb89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9394eeb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2c9394eeb89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c049331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2cc049331d3_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9394eeb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2c9394eeb8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96929c9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2c96929c9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9394eeb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2c9394eeb89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9394eeb8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2c9394eeb89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1" Type="http://schemas.openxmlformats.org/officeDocument/2006/relationships/image" Target="../media/image21.png"/><Relationship Id="rId10" Type="http://schemas.openxmlformats.org/officeDocument/2006/relationships/image" Target="../media/image13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065175" y="1327825"/>
            <a:ext cx="10214100" cy="2137800"/>
          </a:xfrm>
          <a:prstGeom prst="rect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6000"/>
              <a:buFont typeface="Arial"/>
              <a:buNone/>
            </a:pPr>
            <a:r>
              <a:rPr b="1" lang="en-US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BUSINESS MEETING SUMMARY GENERATION</a:t>
            </a:r>
            <a:br>
              <a:rPr b="1" lang="en-US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Unlock the hidden potential of your meetings</a:t>
            </a:r>
            <a:endParaRPr b="1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130875" y="4238400"/>
            <a:ext cx="10082700" cy="1758600"/>
          </a:xfrm>
          <a:prstGeom prst="rect">
            <a:avLst/>
          </a:prstGeom>
          <a:solidFill>
            <a:schemeClr val="lt1">
              <a:alpha val="83529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None/>
            </a:pPr>
            <a:r>
              <a:rPr lang="en-US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Team – 7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1524000" y="4657625"/>
            <a:ext cx="286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Under the Guidance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Dr.K.Sai Prasad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Associate Professor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HOD CSE-(AIML)</a:t>
            </a:r>
            <a:endParaRPr b="0" i="0" sz="18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193600" y="4657625"/>
            <a:ext cx="361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A.Dheeraj Reddy  - 20R21A6602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A.Chinmaye          - 20R21A6601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D.Saketh Reddy   - 20R21A6614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Md Irfan 	               - 20R21A6638</a:t>
            </a:r>
            <a:endParaRPr b="0" i="0" sz="18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ri Laxman Reddy Institute of Technology | BTechGuru.com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4000">
              <a:srgbClr val="EDEDED"/>
            </a:gs>
            <a:gs pos="28000">
              <a:srgbClr val="FEE599"/>
            </a:gs>
            <a:gs pos="71000">
              <a:srgbClr val="FEE599"/>
            </a:gs>
            <a:gs pos="99000">
              <a:srgbClr val="FFF2CC"/>
            </a:gs>
            <a:gs pos="100000">
              <a:srgbClr val="FFF2CC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38200" y="81336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3400">
                <a:latin typeface="Arial"/>
                <a:ea typeface="Arial"/>
                <a:cs typeface="Arial"/>
                <a:sym typeface="Arial"/>
              </a:rPr>
              <a:t>Abstractive Summarization</a:t>
            </a:r>
            <a:r>
              <a:rPr b="1" lang="en-US" sz="3400">
                <a:latin typeface="Arial"/>
                <a:ea typeface="Arial"/>
                <a:cs typeface="Arial"/>
                <a:sym typeface="Arial"/>
              </a:rPr>
              <a:t> </a:t>
            </a:r>
            <a:endParaRPr sz="3400"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515575" y="2138925"/>
            <a:ext cx="783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marR="71755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Taking text transcript as input</a:t>
            </a:r>
            <a:endParaRPr/>
          </a:p>
          <a:p>
            <a:pPr indent="-114300" lvl="0" marL="22860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Splitting text into chunks</a:t>
            </a:r>
            <a:endParaRPr/>
          </a:p>
          <a:p>
            <a:pPr indent="-114300" lvl="0" marL="22860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Generating short summary using T5 Model</a:t>
            </a:r>
            <a:endParaRPr/>
          </a:p>
          <a:p>
            <a:pPr indent="-114300" lvl="0" marL="22860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Generating Theme of the meeting using Fine-tuned trained model of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    simpleT5</a:t>
            </a:r>
            <a:endParaRPr/>
          </a:p>
          <a:p>
            <a:pPr indent="-114300" lvl="0" marL="22860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ri Laxman Reddy Institute of Technology | BTechGuru.com" id="187" name="Google Shape;1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4000">
              <a:srgbClr val="EDEDED"/>
            </a:gs>
            <a:gs pos="28000">
              <a:srgbClr val="FEE599"/>
            </a:gs>
            <a:gs pos="71000">
              <a:srgbClr val="FEE599"/>
            </a:gs>
            <a:gs pos="99000">
              <a:srgbClr val="FFF2CC"/>
            </a:gs>
            <a:gs pos="100000">
              <a:srgbClr val="FFF2CC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838200" y="8043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UML Diagram</a:t>
            </a:r>
            <a:endParaRPr/>
          </a:p>
        </p:txBody>
      </p:sp>
      <p:pic>
        <p:nvPicPr>
          <p:cNvPr descr="Marri Laxman Reddy Institute of Technology | BTechGuru.com" id="193" name="Google Shape;1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2400" y="1994950"/>
            <a:ext cx="7674899" cy="41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4000">
              <a:srgbClr val="EDEDED"/>
            </a:gs>
            <a:gs pos="28000">
              <a:srgbClr val="FEE599"/>
            </a:gs>
            <a:gs pos="71000">
              <a:srgbClr val="FEE599"/>
            </a:gs>
            <a:gs pos="99000">
              <a:srgbClr val="FFF2CC"/>
            </a:gs>
            <a:gs pos="100000">
              <a:srgbClr val="FFF2CC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838200" y="81336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Packages</a:t>
            </a:r>
            <a:endParaRPr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515575" y="2138925"/>
            <a:ext cx="783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14300" lvl="0" marL="22860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71755" rtl="0" algn="just">
              <a:lnSpc>
                <a:spcPct val="95000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ri Laxman Reddy Institute of Technology | BTechGuru.com" id="201" name="Google Shape;2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725" y="2011841"/>
            <a:ext cx="6586075" cy="42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4000">
              <a:srgbClr val="EDEDED"/>
            </a:gs>
            <a:gs pos="28000">
              <a:srgbClr val="FEE599"/>
            </a:gs>
            <a:gs pos="71000">
              <a:srgbClr val="FEE599"/>
            </a:gs>
            <a:gs pos="99000">
              <a:srgbClr val="FFF2CC"/>
            </a:gs>
            <a:gs pos="100000">
              <a:srgbClr val="FFF2CC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838200" y="7506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Project UI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838200" y="226489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ri Laxman Reddy Institute of Technology | BTechGuru.com"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264900"/>
            <a:ext cx="5075251" cy="43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9375" y="2264900"/>
            <a:ext cx="4924426" cy="43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BE4D4"/>
            </a:gs>
            <a:gs pos="74000">
              <a:srgbClr val="F4B081"/>
            </a:gs>
            <a:gs pos="83000">
              <a:srgbClr val="F4B081"/>
            </a:gs>
            <a:gs pos="100000">
              <a:srgbClr val="F4B08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838200" y="9119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Service-1 Audio to Text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838200" y="2342683"/>
            <a:ext cx="10515600" cy="3744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Implemented Using Pyannote &amp; Whisper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Given an input file of mp3 or wav the text is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displayed on the screen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ri Laxman Reddy Institute of Technology | BTechGuru.com" id="218" name="Google Shape;2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200" y="2551824"/>
            <a:ext cx="5578824" cy="33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BE4D4"/>
            </a:gs>
            <a:gs pos="74000">
              <a:srgbClr val="F4B081"/>
            </a:gs>
            <a:gs pos="83000">
              <a:srgbClr val="F4B081"/>
            </a:gs>
            <a:gs pos="100000">
              <a:srgbClr val="F4B08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838200" y="91197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Service-2    Summary Generation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838200" y="2342683"/>
            <a:ext cx="105156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Using Spacy en_core_web_sm model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Top 30% sentences are given as per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 sentence scoring using TF-IDF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method.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ri Laxman Reddy Institute of Technology | BTechGuru.com" id="226" name="Google Shape;2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 b="0" l="0" r="2732" t="0"/>
          <a:stretch/>
        </p:blipFill>
        <p:spPr>
          <a:xfrm>
            <a:off x="5423950" y="2342675"/>
            <a:ext cx="5767726" cy="37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BE4D4"/>
            </a:gs>
            <a:gs pos="74000">
              <a:srgbClr val="F4B081"/>
            </a:gs>
            <a:gs pos="83000">
              <a:srgbClr val="F4B081"/>
            </a:gs>
            <a:gs pos="100000">
              <a:srgbClr val="F4B08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838200" y="91197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Service-3    Theme Generator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838200" y="2342683"/>
            <a:ext cx="105156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t5-small model fine-tuned on amazon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food reviews &amp; news summary dataset.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Summary Generated is of new sentences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ri Laxman Reddy Institute of Technology | BTechGuru.com"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5325" y="2342675"/>
            <a:ext cx="5678474" cy="374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9CBE9"/>
            </a:gs>
            <a:gs pos="4000">
              <a:srgbClr val="B9CBE9"/>
            </a:gs>
            <a:gs pos="28000">
              <a:srgbClr val="C0D0EB"/>
            </a:gs>
            <a:gs pos="71000">
              <a:srgbClr val="C5D3ED"/>
            </a:gs>
            <a:gs pos="99000">
              <a:srgbClr val="D0CECE"/>
            </a:gs>
            <a:gs pos="100000">
              <a:srgbClr val="D0CECE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to take meeting notes: a comprehensive guide | Copper" id="240" name="Google Shape;2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9300" y="2227725"/>
            <a:ext cx="4176549" cy="217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>
            <p:ph type="title"/>
          </p:nvPr>
        </p:nvSpPr>
        <p:spPr>
          <a:xfrm>
            <a:off x="838200" y="90203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Conclusion &amp; Future Scope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838200" y="2390402"/>
            <a:ext cx="68022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Char char="•"/>
            </a:pPr>
            <a:r>
              <a:rPr lang="en-US" sz="18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NLP in the field of Meeting Summarizer has a huge scope.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1800"/>
              <a:buChar char="•"/>
            </a:pPr>
            <a:r>
              <a:rPr lang="en-US" sz="18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Businesses needs to embrace this technology in order to stay competitive, using this tech the possibilities are endless.</a:t>
            </a:r>
            <a:endParaRPr sz="18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Char char="•"/>
            </a:pPr>
            <a:r>
              <a:rPr lang="en-US" sz="18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Multi-modal Summarization and real time summarization with customization &amp; personalization could be some of the features that </a:t>
            </a:r>
            <a:r>
              <a:rPr lang="en-US" sz="18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could be worked on in the near future.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ri Laxman Reddy Institute of Technology | BTechGuru.com" id="243" name="Google Shape;24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69000"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410100" y="2766225"/>
            <a:ext cx="11377200" cy="1325700"/>
          </a:xfrm>
          <a:prstGeom prst="rect">
            <a:avLst/>
          </a:prstGeom>
          <a:solidFill>
            <a:schemeClr val="lt1">
              <a:alpha val="3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				      THANK YOU!!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9CBE9"/>
            </a:gs>
            <a:gs pos="4000">
              <a:srgbClr val="B9CBE9"/>
            </a:gs>
            <a:gs pos="28000">
              <a:srgbClr val="C0D0EB"/>
            </a:gs>
            <a:gs pos="71000">
              <a:srgbClr val="C5D3ED"/>
            </a:gs>
            <a:gs pos="99000">
              <a:srgbClr val="D0CECE"/>
            </a:gs>
            <a:gs pos="100000">
              <a:srgbClr val="D0CECE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to take meeting notes: a comprehensive guide | Copper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7147" y="1825625"/>
            <a:ext cx="4473402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type="title"/>
          </p:nvPr>
        </p:nvSpPr>
        <p:spPr>
          <a:xfrm>
            <a:off x="838200" y="9020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38200" y="2390402"/>
            <a:ext cx="6802120" cy="3678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1800"/>
              <a:buChar char="•"/>
            </a:pPr>
            <a:r>
              <a:rPr lang="en-US" sz="18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Meetings share a lot of information, making it hard to retain key insights.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1800"/>
              <a:buChar char="•"/>
            </a:pPr>
            <a:r>
              <a:rPr lang="en-US" sz="18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Professionals find it challenging to capture and remember key insights from lengthy meetings.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1800"/>
              <a:buChar char="•"/>
            </a:pPr>
            <a:r>
              <a:rPr lang="en-US" sz="18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Business meetings are often long, making it hard to catch all the important details.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1800"/>
              <a:buChar char="•"/>
            </a:pPr>
            <a:r>
              <a:rPr lang="en-US" sz="18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Traditional note-taking methods don't work well in these situations.</a:t>
            </a:r>
            <a:endParaRPr/>
          </a:p>
        </p:txBody>
      </p:sp>
      <p:pic>
        <p:nvPicPr>
          <p:cNvPr descr="Marri Laxman Reddy Institute of Technology | BTechGuru.com" id="96" name="Google Shape;9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4000">
              <a:srgbClr val="EDEDED"/>
            </a:gs>
            <a:gs pos="28000">
              <a:srgbClr val="F7CAAC"/>
            </a:gs>
            <a:gs pos="71000">
              <a:srgbClr val="FBE4D4"/>
            </a:gs>
            <a:gs pos="99000">
              <a:srgbClr val="FBE4D4"/>
            </a:gs>
            <a:gs pos="100000">
              <a:srgbClr val="FBE4D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838200" y="9942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838200" y="2420951"/>
            <a:ext cx="6486600" cy="3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99" lvl="0" marL="2286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1800"/>
              <a:buChar char="•"/>
            </a:pPr>
            <a:r>
              <a:rPr lang="en-US" sz="18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Creating a user-friendly application.</a:t>
            </a:r>
            <a:endParaRPr sz="18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99" lvl="0" marL="228600" rtl="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rgbClr val="222A35"/>
              </a:buClr>
              <a:buSzPts val="1800"/>
              <a:buChar char="•"/>
            </a:pPr>
            <a:r>
              <a:rPr lang="en-US" sz="18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Generate concise summaries to save time for the busy people.</a:t>
            </a:r>
            <a:endParaRPr/>
          </a:p>
          <a:p>
            <a:pPr indent="-228599" lvl="0" marL="228600" rtl="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rgbClr val="222A35"/>
              </a:buClr>
              <a:buSzPts val="1800"/>
              <a:buChar char="•"/>
            </a:pPr>
            <a:r>
              <a:rPr lang="en-US" sz="18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Identify and highlight key insights from the meeting discussions.</a:t>
            </a:r>
            <a:endParaRPr/>
          </a:p>
          <a:p>
            <a:pPr indent="-228599" lvl="0" marL="228600" rtl="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rgbClr val="222A35"/>
              </a:buClr>
              <a:buSzPts val="1800"/>
              <a:buChar char="•"/>
            </a:pPr>
            <a:r>
              <a:rPr lang="en-US" sz="18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Generate the main Themes of the audio file 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6712" y="2066131"/>
            <a:ext cx="3367088" cy="22406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ri Laxman Reddy Institute of Technology | BTechGuru.com" id="104" name="Google Shape;10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EAF6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172278" y="1908312"/>
            <a:ext cx="2769705" cy="4949687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9143999" y="1908310"/>
            <a:ext cx="2941984" cy="494969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048000" y="1908312"/>
            <a:ext cx="2941983" cy="494968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6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095998" y="1908311"/>
            <a:ext cx="2942100" cy="49497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934278" y="1357517"/>
            <a:ext cx="1179444" cy="1101586"/>
          </a:xfrm>
          <a:prstGeom prst="ellipse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10025269" y="1357517"/>
            <a:ext cx="1179444" cy="1101586"/>
          </a:xfrm>
          <a:prstGeom prst="ellipse">
            <a:avLst/>
          </a:prstGeom>
          <a:solidFill>
            <a:srgbClr val="C9C9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T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6977267" y="1357517"/>
            <a:ext cx="1179444" cy="1101586"/>
          </a:xfrm>
          <a:prstGeom prst="ellipse">
            <a:avLst/>
          </a:prstGeom>
          <a:solidFill>
            <a:srgbClr val="F7CA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O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3929269" y="1357517"/>
            <a:ext cx="1179444" cy="1101586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SWOT Analysis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6196863" y="4643400"/>
            <a:ext cx="257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Integration with Collaboration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Continuous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Multilingual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Real-time Summarization</a:t>
            </a:r>
            <a:endParaRPr b="0" i="0" sz="1800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9355423" y="4768613"/>
            <a:ext cx="231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Privacy Concerns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Security Risks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Algorithmic Bias</a:t>
            </a:r>
            <a:endParaRPr b="0" i="0" sz="1800" u="none" cap="none" strike="noStrike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3249725" y="4709525"/>
            <a:ext cx="257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Ambiguity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Dependency on Data Quality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Lack of Context Understanding</a:t>
            </a:r>
            <a:endParaRPr b="0" i="0" sz="1800" u="none" cap="none" strike="noStrike">
              <a:solidFill>
                <a:srgbClr val="7F6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557663" y="4709518"/>
            <a:ext cx="208273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Customization</a:t>
            </a:r>
            <a:endParaRPr b="0" i="0" sz="18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557675" y="2483025"/>
            <a:ext cx="17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Strengths: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9763129" y="2476675"/>
            <a:ext cx="14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Threats: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283850" y="2419750"/>
            <a:ext cx="24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Opportunities: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3280825" y="2476675"/>
            <a:ext cx="216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Weaknesses: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rengthen Icon #257518 - Free Icons Library" id="126" name="Google Shape;1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004" y="3404502"/>
            <a:ext cx="850252" cy="783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65 Weakness Icons - Free in SVG, PNG, ICO - IconScout" id="127" name="Google Shape;1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7947" y="3385283"/>
            <a:ext cx="822086" cy="822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 bulb icon line transparent background 18874633 PNG" id="128" name="Google Shape;12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3803" y="3176950"/>
            <a:ext cx="1030419" cy="1030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reat Line Icon Vector, Threat Icon, Threat, Warning PNG and Vector with  Transparent Background for Free Download" id="129" name="Google Shape;12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3512" y="3186558"/>
            <a:ext cx="1011201" cy="10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/>
        </p:nvSpPr>
        <p:spPr>
          <a:xfrm>
            <a:off x="1353950" y="2840325"/>
            <a:ext cx="7902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222A35"/>
                </a:solidFill>
              </a:rPr>
              <a:t>ARCHITECTURE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 Audio File Icon Royalty-Free Stock Illustration Image - Pixabay"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943" y="1108483"/>
            <a:ext cx="1351071" cy="1351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eech-To-Text Icons - Free SVG &amp; PNG Speech-To-Text Images - Noun Project"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834" y="1232860"/>
            <a:ext cx="1102319" cy="1102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mIt! Text Summarization - Apps on Google Play" id="141" name="Google Shape;141;p18"/>
          <p:cNvPicPr preferRelativeResize="0"/>
          <p:nvPr/>
        </p:nvPicPr>
        <p:blipFill rotWithShape="1">
          <a:blip r:embed="rId5">
            <a:alphaModFix/>
          </a:blip>
          <a:srcRect b="0" l="24030" r="23431" t="0"/>
          <a:stretch/>
        </p:blipFill>
        <p:spPr>
          <a:xfrm>
            <a:off x="6447403" y="1258305"/>
            <a:ext cx="1158240" cy="1102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mmary - Free files and folders icons" id="142" name="Google Shape;14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60039" y="1289727"/>
            <a:ext cx="1071562" cy="107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ftware - Software Testing Icon Png,Software Png - free transparent png  images - pngaaa.com" id="143" name="Google Shape;143;p18"/>
          <p:cNvPicPr preferRelativeResize="0"/>
          <p:nvPr/>
        </p:nvPicPr>
        <p:blipFill rotWithShape="1">
          <a:blip r:embed="rId7">
            <a:alphaModFix/>
          </a:blip>
          <a:srcRect b="0" l="11151" r="12570" t="1960"/>
          <a:stretch/>
        </p:blipFill>
        <p:spPr>
          <a:xfrm>
            <a:off x="8945763" y="4265040"/>
            <a:ext cx="1640439" cy="1391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,392 Transcript Icon Images, Stock Photos, 3D objects, &amp; Vectors |  Shutterstock" id="144" name="Google Shape;144;p18"/>
          <p:cNvPicPr preferRelativeResize="0"/>
          <p:nvPr/>
        </p:nvPicPr>
        <p:blipFill rotWithShape="1">
          <a:blip r:embed="rId8">
            <a:alphaModFix/>
          </a:blip>
          <a:srcRect b="15996" l="13631" r="13631" t="7796"/>
          <a:stretch/>
        </p:blipFill>
        <p:spPr>
          <a:xfrm>
            <a:off x="6452741" y="4211380"/>
            <a:ext cx="1242704" cy="1402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r Landscape Construction Business managed end to end with Accelerate |  Attentive.ai" id="145" name="Google Shape;145;p18"/>
          <p:cNvPicPr preferRelativeResize="0"/>
          <p:nvPr/>
        </p:nvPicPr>
        <p:blipFill rotWithShape="1">
          <a:blip r:embed="rId9">
            <a:alphaModFix/>
          </a:blip>
          <a:srcRect b="5769" l="10714" r="6736" t="7205"/>
          <a:stretch/>
        </p:blipFill>
        <p:spPr>
          <a:xfrm>
            <a:off x="4027989" y="4211380"/>
            <a:ext cx="1452021" cy="1530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ppy - Free ui icons" id="146" name="Google Shape;146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65943" y="4265040"/>
            <a:ext cx="1351071" cy="1351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Icon #114837 PNG Transparent Background, Free Download #1162 -  FreeIconsPNG" id="147" name="Google Shape;147;p18"/>
          <p:cNvPicPr preferRelativeResize="0"/>
          <p:nvPr/>
        </p:nvPicPr>
        <p:blipFill rotWithShape="1">
          <a:blip r:embed="rId11">
            <a:alphaModFix/>
          </a:blip>
          <a:srcRect b="33682" l="6807" r="2547" t="36508"/>
          <a:stretch/>
        </p:blipFill>
        <p:spPr>
          <a:xfrm>
            <a:off x="2836653" y="1615018"/>
            <a:ext cx="1182546" cy="388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Icon #114837 PNG Transparent Background, Free Download #1162 -  FreeIconsPNG" id="148" name="Google Shape;148;p18"/>
          <p:cNvPicPr preferRelativeResize="0"/>
          <p:nvPr/>
        </p:nvPicPr>
        <p:blipFill rotWithShape="1">
          <a:blip r:embed="rId11">
            <a:alphaModFix/>
          </a:blip>
          <a:srcRect b="33682" l="6807" r="2547" t="36508"/>
          <a:stretch/>
        </p:blipFill>
        <p:spPr>
          <a:xfrm>
            <a:off x="7725282" y="1615018"/>
            <a:ext cx="1182546" cy="388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Icon #114837 PNG Transparent Background, Free Download #1162 -  FreeIconsPNG" id="149" name="Google Shape;149;p18"/>
          <p:cNvPicPr preferRelativeResize="0"/>
          <p:nvPr/>
        </p:nvPicPr>
        <p:blipFill rotWithShape="1">
          <a:blip r:embed="rId11">
            <a:alphaModFix/>
          </a:blip>
          <a:srcRect b="33682" l="6807" r="2547" t="36508"/>
          <a:stretch/>
        </p:blipFill>
        <p:spPr>
          <a:xfrm>
            <a:off x="5273234" y="1615018"/>
            <a:ext cx="1182546" cy="388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Icon #114837 PNG Transparent Background, Free Download #1162 -  FreeIconsPNG" id="150" name="Google Shape;150;p18"/>
          <p:cNvPicPr preferRelativeResize="0"/>
          <p:nvPr/>
        </p:nvPicPr>
        <p:blipFill rotWithShape="1">
          <a:blip r:embed="rId11">
            <a:alphaModFix/>
          </a:blip>
          <a:srcRect b="33682" l="6807" r="2547" t="36508"/>
          <a:stretch/>
        </p:blipFill>
        <p:spPr>
          <a:xfrm rot="5400000">
            <a:off x="9144314" y="3333669"/>
            <a:ext cx="1107791" cy="389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Icon #114837 PNG Transparent Background, Free Download #1162 -  FreeIconsPNG" id="151" name="Google Shape;151;p18"/>
          <p:cNvPicPr preferRelativeResize="0"/>
          <p:nvPr/>
        </p:nvPicPr>
        <p:blipFill rotWithShape="1">
          <a:blip r:embed="rId11">
            <a:alphaModFix/>
          </a:blip>
          <a:srcRect b="33682" l="6807" r="2547" t="36508"/>
          <a:stretch/>
        </p:blipFill>
        <p:spPr>
          <a:xfrm rot="10800000">
            <a:off x="7763217" y="4717972"/>
            <a:ext cx="1114774" cy="388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Icon #114837 PNG Transparent Background, Free Download #1162 -  FreeIconsPNG" id="152" name="Google Shape;152;p18"/>
          <p:cNvPicPr preferRelativeResize="0"/>
          <p:nvPr/>
        </p:nvPicPr>
        <p:blipFill rotWithShape="1">
          <a:blip r:embed="rId11">
            <a:alphaModFix/>
          </a:blip>
          <a:srcRect b="33682" l="6807" r="2547" t="36508"/>
          <a:stretch/>
        </p:blipFill>
        <p:spPr>
          <a:xfrm rot="10800000">
            <a:off x="2928395" y="4717972"/>
            <a:ext cx="936900" cy="388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Arrow Icon #114837 PNG Transparent Background, Free Download #1162 -  FreeIconsPNG" id="153" name="Google Shape;153;p18"/>
          <p:cNvPicPr preferRelativeResize="0"/>
          <p:nvPr/>
        </p:nvPicPr>
        <p:blipFill rotWithShape="1">
          <a:blip r:embed="rId11">
            <a:alphaModFix/>
          </a:blip>
          <a:srcRect b="33682" l="6807" r="2547" t="36508"/>
          <a:stretch/>
        </p:blipFill>
        <p:spPr>
          <a:xfrm rot="10800000">
            <a:off x="5439067" y="4766369"/>
            <a:ext cx="945902" cy="3888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1256775" y="2504575"/>
            <a:ext cx="129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Audio file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3677703" y="2459550"/>
            <a:ext cx="180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Audio to text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6110475" y="2459550"/>
            <a:ext cx="256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Extractive transcript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8677698" y="2459550"/>
            <a:ext cx="256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Abstractive transcript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9182223" y="5742150"/>
            <a:ext cx="9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6196426" y="5742150"/>
            <a:ext cx="220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transcript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4078400" y="5742175"/>
            <a:ext cx="13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1733987" y="5742175"/>
            <a:ext cx="6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4000">
              <a:srgbClr val="EDEDED"/>
            </a:gs>
            <a:gs pos="28000">
              <a:srgbClr val="FEE599"/>
            </a:gs>
            <a:gs pos="71000">
              <a:srgbClr val="FEE599"/>
            </a:gs>
            <a:gs pos="99000">
              <a:srgbClr val="FFF2CC"/>
            </a:gs>
            <a:gs pos="100000">
              <a:srgbClr val="FFF2CC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b="0" l="-13947" r="0" t="0"/>
          <a:stretch/>
        </p:blipFill>
        <p:spPr>
          <a:xfrm>
            <a:off x="2348425" y="489850"/>
            <a:ext cx="6425775" cy="60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4000">
              <a:srgbClr val="EDEDED"/>
            </a:gs>
            <a:gs pos="28000">
              <a:srgbClr val="FEE599"/>
            </a:gs>
            <a:gs pos="71000">
              <a:srgbClr val="FEE599"/>
            </a:gs>
            <a:gs pos="99000">
              <a:srgbClr val="FFF2CC"/>
            </a:gs>
            <a:gs pos="100000">
              <a:srgbClr val="FFF2CC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38200" y="81336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Audio to Text Transcript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Marri Laxman Reddy Institute of Technology | BTechGuru.com"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775" y="2139050"/>
            <a:ext cx="3544250" cy="44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DEDED"/>
            </a:gs>
            <a:gs pos="4000">
              <a:srgbClr val="EDEDED"/>
            </a:gs>
            <a:gs pos="28000">
              <a:srgbClr val="FEE599"/>
            </a:gs>
            <a:gs pos="71000">
              <a:srgbClr val="FEE599"/>
            </a:gs>
            <a:gs pos="99000">
              <a:srgbClr val="FFF2CC"/>
            </a:gs>
            <a:gs pos="100000">
              <a:srgbClr val="FFF2CC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838200" y="81336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3400">
                <a:latin typeface="Arial"/>
                <a:ea typeface="Arial"/>
                <a:cs typeface="Arial"/>
                <a:sym typeface="Arial"/>
              </a:rPr>
              <a:t>Extractive Summarization</a:t>
            </a:r>
            <a:r>
              <a:rPr b="1" lang="en-US" sz="3400">
                <a:latin typeface="Arial"/>
                <a:ea typeface="Arial"/>
                <a:cs typeface="Arial"/>
                <a:sym typeface="Arial"/>
              </a:rPr>
              <a:t> </a:t>
            </a:r>
            <a:endParaRPr sz="3400"/>
          </a:p>
        </p:txBody>
      </p:sp>
      <p:pic>
        <p:nvPicPr>
          <p:cNvPr descr="Marri Laxman Reddy Institute of Technology | BTechGuru.com" id="179" name="Google Shape;1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100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325" y="1916125"/>
            <a:ext cx="4534050" cy="46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